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5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6D44D-0A4E-4169-A1BA-95C888C3C22F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B1F8C-2C5E-43E5-AB36-E847AF3723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7C5D4E-6B3A-4937-B29F-1BDE0390A5CA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7C61A4-D634-4988-8A07-30708E8588AF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171D-03D6-481E-A803-292C8AD3A93C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B6792-B7CD-4CA1-BEAA-9B0A75302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171D-03D6-481E-A803-292C8AD3A93C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B6792-B7CD-4CA1-BEAA-9B0A75302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171D-03D6-481E-A803-292C8AD3A93C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B6792-B7CD-4CA1-BEAA-9B0A75302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171D-03D6-481E-A803-292C8AD3A93C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B6792-B7CD-4CA1-BEAA-9B0A75302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171D-03D6-481E-A803-292C8AD3A93C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B6792-B7CD-4CA1-BEAA-9B0A75302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171D-03D6-481E-A803-292C8AD3A93C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B6792-B7CD-4CA1-BEAA-9B0A75302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171D-03D6-481E-A803-292C8AD3A93C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B6792-B7CD-4CA1-BEAA-9B0A75302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171D-03D6-481E-A803-292C8AD3A93C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B6792-B7CD-4CA1-BEAA-9B0A75302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171D-03D6-481E-A803-292C8AD3A93C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B6792-B7CD-4CA1-BEAA-9B0A75302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171D-03D6-481E-A803-292C8AD3A93C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B6792-B7CD-4CA1-BEAA-9B0A75302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171D-03D6-481E-A803-292C8AD3A93C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B6792-B7CD-4CA1-BEAA-9B0A75302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171D-03D6-481E-A803-292C8AD3A93C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B6792-B7CD-4CA1-BEAA-9B0A75302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171D-03D6-481E-A803-292C8AD3A93C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B6792-B7CD-4CA1-BEAA-9B0A75302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171D-03D6-481E-A803-292C8AD3A93C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B6792-B7CD-4CA1-BEAA-9B0A75302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171D-03D6-481E-A803-292C8AD3A93C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B6792-B7CD-4CA1-BEAA-9B0A75302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48C171D-03D6-481E-A803-292C8AD3A93C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8B6792-B7CD-4CA1-BEAA-9B0A753020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071688"/>
            <a:ext cx="8713787" cy="421481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ru-RU" sz="4800" dirty="0" smtClean="0"/>
              <a:t>«О  требованиях к оказанию </a:t>
            </a:r>
            <a:r>
              <a:rPr lang="ru-RU" sz="4800" dirty="0" smtClean="0"/>
              <a:t>туристских </a:t>
            </a:r>
            <a:r>
              <a:rPr lang="ru-RU" sz="4800" dirty="0" smtClean="0"/>
              <a:t>услуг»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Заместитель н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ачальника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отдела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защиты прав потребителей 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Управления Роспотребнадзора по Воронежской области           </a:t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Агишева О.Н.</a:t>
            </a:r>
            <a:endPara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C0607B-12E5-4BD0-93AC-AAF1E6754E84}" type="slidenum">
              <a:rPr lang="ru-RU" smtClean="0"/>
              <a:pPr/>
              <a:t>1</a:t>
            </a:fld>
            <a:endParaRPr lang="ru-RU" smtClean="0"/>
          </a:p>
        </p:txBody>
      </p:sp>
      <p:pic>
        <p:nvPicPr>
          <p:cNvPr id="2051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13" y="260350"/>
            <a:ext cx="1647825" cy="1439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ru-RU" dirty="0" smtClean="0"/>
              <a:t>Основные нормативно-правовые акты: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412776"/>
            <a:ext cx="7704856" cy="518457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 smtClean="0"/>
              <a:t>-</a:t>
            </a:r>
            <a:r>
              <a:rPr lang="ru-RU" dirty="0"/>
              <a:t>Гражданский кодекс Российской Федерации;</a:t>
            </a:r>
            <a:br>
              <a:rPr lang="ru-RU" dirty="0"/>
            </a:br>
            <a:endParaRPr lang="ru-RU" dirty="0" smtClean="0"/>
          </a:p>
          <a:p>
            <a:pPr algn="l"/>
            <a:r>
              <a:rPr lang="ru-RU" dirty="0" smtClean="0"/>
              <a:t>- </a:t>
            </a:r>
            <a:r>
              <a:rPr lang="ru-RU" dirty="0"/>
              <a:t>Закон Российской Федерации от 7 февраля 1992 г. N 2300-1 "О защите прав потребителей</a:t>
            </a:r>
            <a:r>
              <a:rPr lang="ru-RU" dirty="0" smtClean="0"/>
              <a:t>";</a:t>
            </a:r>
          </a:p>
          <a:p>
            <a:pPr algn="l"/>
            <a:r>
              <a:rPr lang="ru-RU" dirty="0"/>
              <a:t/>
            </a:r>
            <a:br>
              <a:rPr lang="ru-RU" dirty="0"/>
            </a:br>
            <a:r>
              <a:rPr lang="ru-RU" dirty="0"/>
              <a:t>- Федеральный закон от 30 марта 1999 г. N 52-ФЗ "О санитарно-эпидемиологическом благополучии населения</a:t>
            </a:r>
            <a:r>
              <a:rPr lang="ru-RU" dirty="0" smtClean="0"/>
              <a:t>";</a:t>
            </a:r>
          </a:p>
          <a:p>
            <a:pPr algn="l"/>
            <a:endParaRPr lang="ru-RU" dirty="0"/>
          </a:p>
          <a:p>
            <a:pPr algn="l"/>
            <a:r>
              <a:rPr lang="ru-RU" dirty="0"/>
              <a:t>-Федеральный закон от 26.12.2008 N 294-ФЗ "О защите прав юридических лиц и индивидуальных предпринимателей</a:t>
            </a:r>
            <a:r>
              <a:rPr lang="ru-RU" dirty="0" smtClean="0"/>
              <a:t>»;</a:t>
            </a:r>
          </a:p>
          <a:p>
            <a:pPr algn="l"/>
            <a:endParaRPr lang="ru-RU" dirty="0"/>
          </a:p>
          <a:p>
            <a:pPr algn="l"/>
            <a:r>
              <a:rPr lang="ru-RU" dirty="0"/>
              <a:t>-Федеральный закон от 24 ноября 1996 г. N 132-ФЗ "Об основах туристской деятельности в Российской Федерации</a:t>
            </a:r>
            <a:r>
              <a:rPr lang="ru-RU" dirty="0" smtClean="0"/>
              <a:t>";</a:t>
            </a:r>
          </a:p>
          <a:p>
            <a:pPr algn="l"/>
            <a:endParaRPr lang="ru-RU" dirty="0"/>
          </a:p>
          <a:p>
            <a:pPr algn="l"/>
            <a:r>
              <a:rPr lang="ru-RU" dirty="0"/>
              <a:t> - Постановление  Правительства  РФ от 18 июля 2007 г. N 452 "Об утверждении правил оказания услуг по реализации туристского продукта"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Типовые формы договора о реализации туристского продукта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2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Приказом Министерства культуры РФ от 31.10.2016 №2386 утверждены типовая форма договора, заключаемого с туроператором и типовая форма договора, заключаемого с </a:t>
            </a:r>
            <a:r>
              <a:rPr lang="ru-RU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турагентом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договорах должна быть указана общая цена и порядок оплаты продукта; регламентированы вопросы взаимодействия и ответственности сторон; определены срок и правила изменения/расторжения договора; прописывается порядок разрешения споров.</a:t>
            </a:r>
          </a:p>
          <a:p>
            <a:pPr algn="ctr">
              <a:buNone/>
            </a:pP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договору прилагается заявка на бронирование, куда вносятся сведения о туристе, информация о потребительских свойствах продукта; общая цена; сведения о договоре добровольного страхования в пользу туриста. К заявке прилагается список информации, которая должна быть доведена до заказчика. Также неотъемлемыми частями договора являются информация о туроператоре/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турагенте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опись принятых от заказчика документов.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расторжении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соответствии  со ст. 17.5 Федерального закона  № 132-ФЗ «Об основах туристской деятельности в РФ» в случаях неисполнения или ненадлежащего исполнения туроператором обязательств по договору о реализации туристского продукта перед туристом и наличия оснований для выплаты страхового возмещения по договору страхования ответственности туроператора либо уплаты денежной суммы по банковской гарантии турист вправе в пределах суммы финансового обеспечения предъявить письменное требование о выплате страхового возмещения или об уплате денежной суммы непосредственно организации, предоставившей финансовое обеспечение.</a:t>
            </a:r>
          </a:p>
          <a:p>
            <a:endParaRPr lang="ru-RU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турист добровольно отказывается от поездки без объяснения причин или по причинам, не связанным с деятельностью или бездеятельностью туроператора (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турагента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то туроператор (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турагент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обязан по заявлению туриста возвратить ему внесенную им сумму за вычетом фактически понесенных расходов.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Обращения граждан в Управление Роспотребнадзора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564904"/>
            <a:ext cx="835292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Неисполнение или ненадлежащее исполнение услуг,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обещанных турфирмой.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Несвоевременное информирование туриста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 изменениях в программе тура.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Предоставление   недостоверной  информации  о туре.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Ограничение собственной ответственности турфирмы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 изменения условий тура.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539750" y="2060575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Благодарю за внимание !</a:t>
            </a:r>
          </a:p>
        </p:txBody>
      </p:sp>
      <p:sp>
        <p:nvSpPr>
          <p:cNvPr id="122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358E16-26A8-4369-AA60-3A590F15B65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2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Оформление по умолчанию 2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Оформление по умолчанию 2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208</Words>
  <Application>Microsoft Office PowerPoint</Application>
  <PresentationFormat>Экран (4:3)</PresentationFormat>
  <Paragraphs>33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«О  требованиях к оказанию туристских услуг»   Заместитель начальника отдела защиты прав потребителей   Управления Роспотребнадзора по Воронежской области            Агишева О.Н.</vt:lpstr>
      <vt:lpstr>Основные нормативно-правовые акты:</vt:lpstr>
      <vt:lpstr>Типовые формы договора о реализации туристского продукта </vt:lpstr>
      <vt:lpstr>О расторжении договора</vt:lpstr>
      <vt:lpstr>Обращения граждан в Управление Роспотребнадзора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 требованиях к оказанию туристических услуг»   Начальник отдела эпидемиологического надзора   Управления Роспотребнадзора по Воронежской области            Гунина О.М.</dc:title>
  <dc:creator>oon3</dc:creator>
  <cp:lastModifiedBy>oon3</cp:lastModifiedBy>
  <cp:revision>4</cp:revision>
  <dcterms:created xsi:type="dcterms:W3CDTF">2017-07-11T09:23:57Z</dcterms:created>
  <dcterms:modified xsi:type="dcterms:W3CDTF">2017-07-12T10:12:25Z</dcterms:modified>
</cp:coreProperties>
</file>